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257" r:id="rId3"/>
    <p:sldId id="258" r:id="rId4"/>
    <p:sldId id="259" r:id="rId5"/>
    <p:sldId id="260" r:id="rId6"/>
    <p:sldId id="261" r:id="rId7"/>
    <p:sldId id="262" r:id="rId8"/>
    <p:sldId id="263" r:id="rId9"/>
  </p:sldIdLst>
  <p:sldSz cx="9144000" cy="6858000" type="screen4x3"/>
  <p:notesSz cx="6858000" cy="97139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767" autoAdjust="0"/>
  </p:normalViewPr>
  <p:slideViewPr>
    <p:cSldViewPr>
      <p:cViewPr varScale="1">
        <p:scale>
          <a:sx n="53" d="100"/>
          <a:sy n="53" d="100"/>
        </p:scale>
        <p:origin x="-96" y="-126"/>
      </p:cViewPr>
      <p:guideLst>
        <p:guide orient="horz" pos="2160"/>
        <p:guide pos="2880"/>
      </p:guideLst>
    </p:cSldViewPr>
  </p:slideViewPr>
  <p:notesTextViewPr>
    <p:cViewPr>
      <p:scale>
        <a:sx n="100" d="100"/>
        <a:sy n="100" d="100"/>
      </p:scale>
      <p:origin x="0" y="0"/>
    </p:cViewPr>
  </p:notesTextViewPr>
  <p:notesViewPr>
    <p:cSldViewPr>
      <p:cViewPr varScale="1">
        <p:scale>
          <a:sx n="52" d="100"/>
          <a:sy n="52" d="100"/>
        </p:scale>
        <p:origin x="-1866" y="-108"/>
      </p:cViewPr>
      <p:guideLst>
        <p:guide orient="horz" pos="306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8569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85696"/>
          </a:xfrm>
          <a:prstGeom prst="rect">
            <a:avLst/>
          </a:prstGeom>
        </p:spPr>
        <p:txBody>
          <a:bodyPr vert="horz" lIns="91440" tIns="45720" rIns="91440" bIns="45720" rtlCol="0"/>
          <a:lstStyle>
            <a:lvl1pPr algn="r">
              <a:defRPr sz="1200"/>
            </a:lvl1pPr>
          </a:lstStyle>
          <a:p>
            <a:fld id="{EBC9256F-4589-4BF1-BC10-9DD46843B6E0}" type="datetimeFigureOut">
              <a:rPr lang="fr-FR" smtClean="0"/>
              <a:pPr/>
              <a:t>07/11/2014</a:t>
            </a:fld>
            <a:endParaRPr lang="fr-FR"/>
          </a:p>
        </p:txBody>
      </p:sp>
      <p:sp>
        <p:nvSpPr>
          <p:cNvPr id="4" name="Espace réservé du pied de page 3"/>
          <p:cNvSpPr>
            <a:spLocks noGrp="1"/>
          </p:cNvSpPr>
          <p:nvPr>
            <p:ph type="ftr" sz="quarter" idx="2"/>
          </p:nvPr>
        </p:nvSpPr>
        <p:spPr>
          <a:xfrm>
            <a:off x="0" y="9226531"/>
            <a:ext cx="2971800" cy="485696"/>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9226531"/>
            <a:ext cx="2971800" cy="485696"/>
          </a:xfrm>
          <a:prstGeom prst="rect">
            <a:avLst/>
          </a:prstGeom>
        </p:spPr>
        <p:txBody>
          <a:bodyPr vert="horz" lIns="91440" tIns="45720" rIns="91440" bIns="45720" rtlCol="0" anchor="b"/>
          <a:lstStyle>
            <a:lvl1pPr algn="r">
              <a:defRPr sz="1200"/>
            </a:lvl1pPr>
          </a:lstStyle>
          <a:p>
            <a:fld id="{091F5D95-68BB-4F65-B297-6F022EE62D02}" type="slidenum">
              <a:rPr lang="fr-FR" smtClean="0"/>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8569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85696"/>
          </a:xfrm>
          <a:prstGeom prst="rect">
            <a:avLst/>
          </a:prstGeom>
        </p:spPr>
        <p:txBody>
          <a:bodyPr vert="horz" lIns="91440" tIns="45720" rIns="91440" bIns="45720" rtlCol="0"/>
          <a:lstStyle>
            <a:lvl1pPr algn="r">
              <a:defRPr sz="1200"/>
            </a:lvl1pPr>
          </a:lstStyle>
          <a:p>
            <a:fld id="{99CA9079-3F2C-4A28-8C28-231B8B1CC613}" type="datetimeFigureOut">
              <a:rPr lang="fr-FR" smtClean="0"/>
              <a:pPr/>
              <a:t>07/11/2014</a:t>
            </a:fld>
            <a:endParaRPr lang="fr-FR"/>
          </a:p>
        </p:txBody>
      </p:sp>
      <p:sp>
        <p:nvSpPr>
          <p:cNvPr id="4" name="Espace réservé de l'image des diapositives 3"/>
          <p:cNvSpPr>
            <a:spLocks noGrp="1" noRot="1" noChangeAspect="1"/>
          </p:cNvSpPr>
          <p:nvPr>
            <p:ph type="sldImg" idx="2"/>
          </p:nvPr>
        </p:nvSpPr>
        <p:spPr>
          <a:xfrm>
            <a:off x="1000125" y="728663"/>
            <a:ext cx="4857750" cy="3643312"/>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614109"/>
            <a:ext cx="5486400" cy="4371261"/>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226531"/>
            <a:ext cx="2971800" cy="485696"/>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9226531"/>
            <a:ext cx="2971800" cy="485696"/>
          </a:xfrm>
          <a:prstGeom prst="rect">
            <a:avLst/>
          </a:prstGeom>
        </p:spPr>
        <p:txBody>
          <a:bodyPr vert="horz" lIns="91440" tIns="45720" rIns="91440" bIns="45720" rtlCol="0" anchor="b"/>
          <a:lstStyle>
            <a:lvl1pPr algn="r">
              <a:defRPr sz="1200"/>
            </a:lvl1pPr>
          </a:lstStyle>
          <a:p>
            <a:fld id="{2CE64A3D-3FC3-4C6B-840F-563294E31E44}"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A évoquer le 5 novembre</a:t>
            </a:r>
          </a:p>
          <a:p>
            <a:r>
              <a:rPr lang="fr-FR" sz="1200" kern="1200" dirty="0" smtClean="0">
                <a:solidFill>
                  <a:schemeClr val="tx1"/>
                </a:solidFill>
                <a:latin typeface="+mn-lt"/>
                <a:ea typeface="+mn-ea"/>
                <a:cs typeface="+mn-cs"/>
              </a:rPr>
              <a:t> </a:t>
            </a:r>
          </a:p>
          <a:p>
            <a:pPr lvl="0"/>
            <a:r>
              <a:rPr lang="fr-FR" sz="1200" kern="1200" dirty="0" smtClean="0">
                <a:solidFill>
                  <a:schemeClr val="tx1"/>
                </a:solidFill>
                <a:latin typeface="+mn-lt"/>
                <a:ea typeface="+mn-ea"/>
                <a:cs typeface="+mn-cs"/>
              </a:rPr>
              <a:t>Formations décentralisées : MM </a:t>
            </a:r>
            <a:r>
              <a:rPr lang="fr-FR" sz="1200" kern="1200" dirty="0" err="1" smtClean="0">
                <a:solidFill>
                  <a:schemeClr val="tx1"/>
                </a:solidFill>
                <a:latin typeface="+mn-lt"/>
                <a:ea typeface="+mn-ea"/>
                <a:cs typeface="+mn-cs"/>
              </a:rPr>
              <a:t>Caubet</a:t>
            </a:r>
            <a:r>
              <a:rPr lang="fr-FR" sz="1200" kern="1200" dirty="0" smtClean="0">
                <a:solidFill>
                  <a:schemeClr val="tx1"/>
                </a:solidFill>
                <a:latin typeface="+mn-lt"/>
                <a:ea typeface="+mn-ea"/>
                <a:cs typeface="+mn-cs"/>
              </a:rPr>
              <a:t> et </a:t>
            </a:r>
            <a:r>
              <a:rPr lang="fr-FR" sz="1200" kern="1200" dirty="0" err="1" smtClean="0">
                <a:solidFill>
                  <a:schemeClr val="tx1"/>
                </a:solidFill>
                <a:latin typeface="+mn-lt"/>
                <a:ea typeface="+mn-ea"/>
                <a:cs typeface="+mn-cs"/>
              </a:rPr>
              <a:t>Faïck</a:t>
            </a:r>
            <a:r>
              <a:rPr lang="fr-FR" sz="1200" kern="1200" dirty="0" smtClean="0">
                <a:solidFill>
                  <a:schemeClr val="tx1"/>
                </a:solidFill>
                <a:latin typeface="+mn-lt"/>
                <a:ea typeface="+mn-ea"/>
                <a:cs typeface="+mn-cs"/>
              </a:rPr>
              <a:t> ont acceptés  de relever M. </a:t>
            </a:r>
            <a:r>
              <a:rPr lang="fr-FR" sz="1200" kern="1200" dirty="0" err="1" smtClean="0">
                <a:solidFill>
                  <a:schemeClr val="tx1"/>
                </a:solidFill>
                <a:latin typeface="+mn-lt"/>
                <a:ea typeface="+mn-ea"/>
                <a:cs typeface="+mn-cs"/>
              </a:rPr>
              <a:t>Fages</a:t>
            </a:r>
            <a:r>
              <a:rPr lang="fr-FR" sz="1200" kern="1200" dirty="0" smtClean="0">
                <a:solidFill>
                  <a:schemeClr val="tx1"/>
                </a:solidFill>
                <a:latin typeface="+mn-lt"/>
                <a:ea typeface="+mn-ea"/>
                <a:cs typeface="+mn-cs"/>
              </a:rPr>
              <a:t>. peu de candidats dans les Landes, retard pour transmettre les rapports à étudier</a:t>
            </a:r>
          </a:p>
          <a:p>
            <a:pPr lvl="0"/>
            <a:endParaRPr lang="fr-FR" sz="1200" kern="1200" dirty="0" smtClean="0">
              <a:solidFill>
                <a:schemeClr val="tx1"/>
              </a:solidFill>
              <a:latin typeface="+mn-lt"/>
              <a:ea typeface="+mn-ea"/>
              <a:cs typeface="+mn-cs"/>
            </a:endParaRPr>
          </a:p>
          <a:p>
            <a:pPr lvl="0"/>
            <a:r>
              <a:rPr lang="fr-FR" sz="1200" kern="1200" dirty="0" smtClean="0">
                <a:solidFill>
                  <a:schemeClr val="tx1"/>
                </a:solidFill>
                <a:latin typeface="+mn-lt"/>
                <a:ea typeface="+mn-ea"/>
                <a:cs typeface="+mn-cs"/>
              </a:rPr>
              <a:t>Simplification administrative</a:t>
            </a:r>
            <a:endParaRPr lang="fr-FR" sz="1200" kern="1200" dirty="0">
              <a:solidFill>
                <a:schemeClr val="tx1"/>
              </a:solidFill>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2CE64A3D-3FC3-4C6B-840F-563294E31E44}" type="slidenum">
              <a:rPr lang="fr-FR" smtClean="0"/>
              <a:pPr/>
              <a:t>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2CE64A3D-3FC3-4C6B-840F-563294E31E44}" type="slidenum">
              <a:rPr lang="fr-FR" smtClean="0"/>
              <a:pPr/>
              <a:t>2</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Aujourd’hui : pour un projet d’aménagement, le maître d’ouvrage doit réaliser une étude d’impact (rapport sur les effets du projet sur l’environnement),même lorsque ce projet se situe dans une commune ayant déjà effectué une évaluation environnementale (dans le cadre d’un document d’urbanisme). Par ailleurs il doit à nouveau produire une étude d’impact pour tout nouvel équipement ou construction à l’intérieur de la zone.</a:t>
            </a:r>
          </a:p>
          <a:p>
            <a:r>
              <a:rPr lang="fr-FR" dirty="0" smtClean="0"/>
              <a:t>Demain : ces évaluations seront mutualisées afin d’éliminer les redondances aux différents stades des procédures d’aménagement et d’urbanisme.</a:t>
            </a:r>
          </a:p>
          <a:p>
            <a:r>
              <a:rPr lang="fr-FR" dirty="0" smtClean="0"/>
              <a:t>Echéance : fin 2015</a:t>
            </a:r>
          </a:p>
          <a:p>
            <a:endParaRPr lang="fr-FR" dirty="0"/>
          </a:p>
        </p:txBody>
      </p:sp>
      <p:sp>
        <p:nvSpPr>
          <p:cNvPr id="4" name="Espace réservé du numéro de diapositive 3"/>
          <p:cNvSpPr>
            <a:spLocks noGrp="1"/>
          </p:cNvSpPr>
          <p:nvPr>
            <p:ph type="sldNum" sz="quarter" idx="10"/>
          </p:nvPr>
        </p:nvSpPr>
        <p:spPr/>
        <p:txBody>
          <a:bodyPr/>
          <a:lstStyle/>
          <a:p>
            <a:fld id="{2CE64A3D-3FC3-4C6B-840F-563294E31E44}" type="slidenum">
              <a:rPr lang="fr-FR" smtClean="0"/>
              <a:pPr/>
              <a:t>3</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Aujourd’hui : la procédure d’enquête publique reste lourde (nomination d’un commissaire-enquêteur, mobilisation des services administratifs…) et coûteuse pour le porteur de projet, pour un gain limité en termes d’acceptabilité.</a:t>
            </a:r>
          </a:p>
          <a:p>
            <a:r>
              <a:rPr lang="fr-FR" dirty="0" smtClean="0"/>
              <a:t>Demain : des modalités alternatives de participation du public seront développées (recours à des consultations par voie électronique), afin de favoriser un véritable échange. Les dossiers seront allégés et les enquêtes publiques davantage mutualisées pour raccourcir les délais.</a:t>
            </a:r>
          </a:p>
          <a:p>
            <a:r>
              <a:rPr lang="fr-FR" dirty="0" smtClean="0"/>
              <a:t>Echéance :mi-2016</a:t>
            </a:r>
            <a:endParaRPr lang="fr-FR" dirty="0"/>
          </a:p>
        </p:txBody>
      </p:sp>
      <p:sp>
        <p:nvSpPr>
          <p:cNvPr id="4" name="Espace réservé du numéro de diapositive 3"/>
          <p:cNvSpPr>
            <a:spLocks noGrp="1"/>
          </p:cNvSpPr>
          <p:nvPr>
            <p:ph type="sldNum" sz="quarter" idx="10"/>
          </p:nvPr>
        </p:nvSpPr>
        <p:spPr/>
        <p:txBody>
          <a:bodyPr/>
          <a:lstStyle/>
          <a:p>
            <a:fld id="{2CE64A3D-3FC3-4C6B-840F-563294E31E44}" type="slidenum">
              <a:rPr lang="fr-FR" smtClean="0"/>
              <a:pPr/>
              <a:t>4</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514350" indent="-514350">
              <a:buFont typeface="+mj-lt"/>
              <a:buAutoNum type="arabicPeriod"/>
            </a:pPr>
            <a:r>
              <a:rPr lang="fr-FR" dirty="0" smtClean="0"/>
              <a:t>Conseil de la Simplification présidé par Guillaume </a:t>
            </a:r>
            <a:r>
              <a:rPr lang="fr-FR" dirty="0" err="1" smtClean="0"/>
              <a:t>Poitrinal</a:t>
            </a:r>
            <a:r>
              <a:rPr lang="fr-FR" dirty="0" smtClean="0"/>
              <a:t>, adjoint de Thierry </a:t>
            </a:r>
            <a:r>
              <a:rPr lang="fr-FR" dirty="0" err="1" smtClean="0"/>
              <a:t>Mandon</a:t>
            </a:r>
            <a:r>
              <a:rPr lang="fr-FR" dirty="0" smtClean="0"/>
              <a:t> secrétaire d’Etat.</a:t>
            </a:r>
          </a:p>
          <a:p>
            <a:pPr marL="514350" indent="-514350">
              <a:buFont typeface="+mj-lt"/>
              <a:buAutoNum type="arabicPeriod"/>
            </a:pPr>
            <a:r>
              <a:rPr lang="fr-FR" dirty="0" smtClean="0"/>
              <a:t>Pour plus grande effectivité concertation et enquête publique. Groupe présidé par professeur Gérard </a:t>
            </a:r>
            <a:r>
              <a:rPr lang="fr-FR" dirty="0" err="1" smtClean="0"/>
              <a:t>Monediaire</a:t>
            </a:r>
            <a:r>
              <a:rPr lang="fr-FR" dirty="0" smtClean="0"/>
              <a:t> pour poursuivre la réforme sur la participation du public. La Thématique : rénover le débat public, moderniser l’EP environnementale, renforcer le lien entre les procédures, renforcer rôle du garant. Le tout avec soucis de ne pas complexifier les procédures. </a:t>
            </a:r>
            <a:r>
              <a:rPr lang="fr-FR" sz="1200" kern="1200" dirty="0" smtClean="0">
                <a:solidFill>
                  <a:schemeClr val="tx1"/>
                </a:solidFill>
                <a:latin typeface="+mn-lt"/>
                <a:ea typeface="+mn-ea"/>
                <a:cs typeface="+mn-cs"/>
              </a:rPr>
              <a:t>CNCE a bataillé mais est associé à ce groupe qui rend ses conclusions fin novembre. B </a:t>
            </a:r>
            <a:r>
              <a:rPr lang="fr-FR" sz="1200" kern="1200" dirty="0" err="1" smtClean="0">
                <a:solidFill>
                  <a:schemeClr val="tx1"/>
                </a:solidFill>
                <a:latin typeface="+mn-lt"/>
                <a:ea typeface="+mn-ea"/>
                <a:cs typeface="+mn-cs"/>
              </a:rPr>
              <a:t>Chalopin</a:t>
            </a:r>
            <a:r>
              <a:rPr lang="fr-FR" sz="1200" kern="1200" dirty="0" smtClean="0">
                <a:solidFill>
                  <a:schemeClr val="tx1"/>
                </a:solidFill>
                <a:latin typeface="+mn-lt"/>
                <a:ea typeface="+mn-ea"/>
                <a:cs typeface="+mn-cs"/>
              </a:rPr>
              <a:t> siège au nom de la CNCE seule et non représentable. Elle s’engage à tenir au courant les présidents régionaux. CNCE a pris contact avec la CNDP. Les associations font partie de ce groupe et en attendent beaucoup. Le groupe comprend majoritairement des membres de l’administration centrale et régionales, des associations, des MOA (MEDEF), le conseil d’Etat</a:t>
            </a:r>
            <a:endParaRPr lang="fr-FR" dirty="0" smtClean="0"/>
          </a:p>
          <a:p>
            <a:pPr marL="514350" indent="-514350">
              <a:buFont typeface="+mj-lt"/>
              <a:buAutoNum type="arabicPeriod"/>
            </a:pPr>
            <a:r>
              <a:rPr lang="fr-FR" dirty="0" smtClean="0"/>
              <a:t>La CNCE (présidente) participent aux deux GT</a:t>
            </a:r>
          </a:p>
          <a:p>
            <a:pPr marL="514350" marR="0" lvl="0" indent="-514350" algn="l" defTabSz="914400" rtl="0" eaLnBrk="1" fontAlgn="auto" latinLnBrk="0" hangingPunct="1">
              <a:lnSpc>
                <a:spcPct val="100000"/>
              </a:lnSpc>
              <a:spcBef>
                <a:spcPts val="0"/>
              </a:spcBef>
              <a:spcAft>
                <a:spcPts val="0"/>
              </a:spcAft>
              <a:buClrTx/>
              <a:buSzTx/>
              <a:buFont typeface="+mj-lt"/>
              <a:buAutoNum type="arabicPeriod"/>
              <a:tabLst/>
              <a:defRPr/>
            </a:pPr>
            <a:r>
              <a:rPr lang="fr-FR" sz="1200" kern="1200" dirty="0" smtClean="0">
                <a:solidFill>
                  <a:schemeClr val="tx1"/>
                </a:solidFill>
                <a:latin typeface="+mn-lt"/>
                <a:ea typeface="+mn-ea"/>
                <a:cs typeface="+mn-cs"/>
              </a:rPr>
              <a:t>Liens entre les deux  GT : </a:t>
            </a:r>
            <a:r>
              <a:rPr lang="fr-FR" sz="1200" kern="1200" dirty="0" err="1" smtClean="0">
                <a:solidFill>
                  <a:schemeClr val="tx1"/>
                </a:solidFill>
                <a:latin typeface="+mn-lt"/>
                <a:ea typeface="+mn-ea"/>
                <a:cs typeface="+mn-cs"/>
              </a:rPr>
              <a:t>Mandon</a:t>
            </a:r>
            <a:r>
              <a:rPr lang="fr-FR" sz="1200" kern="1200" dirty="0" smtClean="0">
                <a:solidFill>
                  <a:schemeClr val="tx1"/>
                </a:solidFill>
                <a:latin typeface="+mn-lt"/>
                <a:ea typeface="+mn-ea"/>
                <a:cs typeface="+mn-cs"/>
              </a:rPr>
              <a:t> et </a:t>
            </a:r>
            <a:r>
              <a:rPr lang="fr-FR" sz="1200" kern="1200" dirty="0" err="1" smtClean="0">
                <a:solidFill>
                  <a:schemeClr val="tx1"/>
                </a:solidFill>
                <a:latin typeface="+mn-lt"/>
                <a:ea typeface="+mn-ea"/>
                <a:cs typeface="+mn-cs"/>
              </a:rPr>
              <a:t>Monnevière</a:t>
            </a:r>
            <a:r>
              <a:rPr lang="fr-FR" sz="1200" kern="1200" dirty="0" smtClean="0">
                <a:solidFill>
                  <a:schemeClr val="tx1"/>
                </a:solidFill>
                <a:latin typeface="+mn-lt"/>
                <a:ea typeface="+mn-ea"/>
                <a:cs typeface="+mn-cs"/>
              </a:rPr>
              <a:t> est encore mal cerné </a:t>
            </a: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2CE64A3D-3FC3-4C6B-840F-563294E31E44}" type="slidenum">
              <a:rPr lang="fr-FR" smtClean="0"/>
              <a:pPr/>
              <a:t>5</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85000" lnSpcReduction="10000"/>
          </a:bodyPr>
          <a:lstStyle/>
          <a:p>
            <a:r>
              <a:rPr lang="fr-FR" sz="1200" kern="1200" dirty="0" smtClean="0">
                <a:solidFill>
                  <a:schemeClr val="tx1"/>
                </a:solidFill>
                <a:latin typeface="+mn-lt"/>
                <a:ea typeface="+mn-ea"/>
                <a:cs typeface="+mn-cs"/>
              </a:rPr>
              <a:t>Cependant, nous ne savons encore rien sur « l'allégement des procédures d'enquête publique, avec le développement de modalités alternatives de participation du public par voie électronique. ».  Comme je l'ai dit, je fais confiance aux instances nationales de la CNCE qui participent aux groupes de travail y afférents, pour développer les bons arguments.</a:t>
            </a:r>
          </a:p>
          <a:p>
            <a:r>
              <a:rPr lang="fr-FR" sz="1200" kern="1200" dirty="0" smtClean="0">
                <a:solidFill>
                  <a:schemeClr val="tx1"/>
                </a:solidFill>
                <a:latin typeface="+mn-lt"/>
                <a:ea typeface="+mn-ea"/>
                <a:cs typeface="+mn-cs"/>
              </a:rPr>
              <a:t> </a:t>
            </a:r>
          </a:p>
          <a:p>
            <a:r>
              <a:rPr lang="fr-FR" sz="1200" kern="1200" dirty="0" smtClean="0">
                <a:solidFill>
                  <a:schemeClr val="tx1"/>
                </a:solidFill>
                <a:latin typeface="+mn-lt"/>
                <a:ea typeface="+mn-ea"/>
                <a:cs typeface="+mn-cs"/>
              </a:rPr>
              <a:t>En effet, mon expérience récente avec l‘enquête publique LGV encore en cours montre les limites de la participation par voie électronique. En effet, </a:t>
            </a:r>
            <a:r>
              <a:rPr lang="fr-FR" sz="1200" u="sng" kern="1200" dirty="0" smtClean="0">
                <a:solidFill>
                  <a:schemeClr val="tx1"/>
                </a:solidFill>
                <a:latin typeface="+mn-lt"/>
                <a:ea typeface="+mn-ea"/>
                <a:cs typeface="+mn-cs"/>
              </a:rPr>
              <a:t>le public et même les associations ne lisent pas les dossiers soumis à l’enquête</a:t>
            </a:r>
            <a:r>
              <a:rPr lang="fr-FR" sz="1200" kern="1200" dirty="0" smtClean="0">
                <a:solidFill>
                  <a:schemeClr val="tx1"/>
                </a:solidFill>
                <a:latin typeface="+mn-lt"/>
                <a:ea typeface="+mn-ea"/>
                <a:cs typeface="+mn-cs"/>
              </a:rPr>
              <a:t> et posent leurs observations, questions ou remontrances sur Internet sans vraiment connaître le projet. En revanche, lorsqu‘ils se déplacent pour rencontrer le CE, </a:t>
            </a:r>
            <a:r>
              <a:rPr lang="fr-FR" sz="1200" u="sng" kern="1200" dirty="0" smtClean="0">
                <a:solidFill>
                  <a:schemeClr val="tx1"/>
                </a:solidFill>
                <a:latin typeface="+mn-lt"/>
                <a:ea typeface="+mn-ea"/>
                <a:cs typeface="+mn-cs"/>
              </a:rPr>
              <a:t>celui-ci peut leur montrer ce que le dossier comprend sur le sujet qui les préoccupe </a:t>
            </a:r>
            <a:r>
              <a:rPr lang="fr-FR" sz="1200" kern="1200" dirty="0" smtClean="0">
                <a:solidFill>
                  <a:schemeClr val="tx1"/>
                </a:solidFill>
                <a:latin typeface="+mn-lt"/>
                <a:ea typeface="+mn-ea"/>
                <a:cs typeface="+mn-cs"/>
              </a:rPr>
              <a:t>et cela permet de mieux cibler les observations et d’éviter les oppositions de principe, sans fondement.</a:t>
            </a:r>
          </a:p>
          <a:p>
            <a:r>
              <a:rPr lang="fr-FR" sz="1200" kern="1200" dirty="0" smtClean="0">
                <a:solidFill>
                  <a:schemeClr val="tx1"/>
                </a:solidFill>
                <a:latin typeface="+mn-lt"/>
                <a:ea typeface="+mn-ea"/>
                <a:cs typeface="+mn-cs"/>
              </a:rPr>
              <a:t> </a:t>
            </a:r>
          </a:p>
          <a:p>
            <a:r>
              <a:rPr lang="fr-FR" sz="1200" kern="1200" dirty="0" smtClean="0">
                <a:solidFill>
                  <a:schemeClr val="tx1"/>
                </a:solidFill>
                <a:latin typeface="+mn-lt"/>
                <a:ea typeface="+mn-ea"/>
                <a:cs typeface="+mn-cs"/>
              </a:rPr>
              <a:t>C’est un argument qu’il nous faut développer devant les pouvoirs publics, notamment les préfectures, mais aussi devant les porteurs de projet et le TA. Certes, l’enquête publique avec la présence du CE comporte un risque de recevoir un avis défavorable de la part de celui-ci mais il permet aussi d’améliorer le projet, de le rendre plus acceptable par la population. Une procédure de consultation sans la présence du CE, </a:t>
            </a:r>
            <a:r>
              <a:rPr lang="fr-FR" sz="1200" u="sng" kern="1200" dirty="0" smtClean="0">
                <a:solidFill>
                  <a:schemeClr val="tx1"/>
                </a:solidFill>
                <a:latin typeface="+mn-lt"/>
                <a:ea typeface="+mn-ea"/>
                <a:cs typeface="+mn-cs"/>
              </a:rPr>
              <a:t>seule personne vraiment indépendante à bien connaitre le projet</a:t>
            </a:r>
            <a:r>
              <a:rPr lang="fr-FR" sz="1200" kern="1200" dirty="0" smtClean="0">
                <a:solidFill>
                  <a:schemeClr val="tx1"/>
                </a:solidFill>
                <a:latin typeface="+mn-lt"/>
                <a:ea typeface="+mn-ea"/>
                <a:cs typeface="+mn-cs"/>
              </a:rPr>
              <a:t> c’est se priver d’une meilleure acceptation par le public. J’ajoute que lorsque le CE donne un avis défavorable (ou un avis favorable sous réserve), c’est généralement que le projet est inacceptable en l’état et que le maître d’ouvrage serait donc bien inspiré de le revoir…</a:t>
            </a:r>
          </a:p>
          <a:p>
            <a:r>
              <a:rPr lang="fr-FR" sz="1200" kern="1200" dirty="0" smtClean="0">
                <a:solidFill>
                  <a:schemeClr val="tx1"/>
                </a:solidFill>
                <a:latin typeface="+mn-lt"/>
                <a:ea typeface="+mn-ea"/>
                <a:cs typeface="+mn-cs"/>
              </a:rPr>
              <a:t> </a:t>
            </a:r>
          </a:p>
          <a:p>
            <a:r>
              <a:rPr lang="fr-FR" sz="1200" kern="1200" dirty="0" smtClean="0">
                <a:solidFill>
                  <a:schemeClr val="tx1"/>
                </a:solidFill>
                <a:latin typeface="+mn-lt"/>
                <a:ea typeface="+mn-ea"/>
                <a:cs typeface="+mn-cs"/>
              </a:rPr>
              <a:t>Le cas du barrage de </a:t>
            </a:r>
            <a:r>
              <a:rPr lang="fr-FR" sz="1200" kern="1200" dirty="0" err="1" smtClean="0">
                <a:solidFill>
                  <a:schemeClr val="tx1"/>
                </a:solidFill>
                <a:latin typeface="+mn-lt"/>
                <a:ea typeface="+mn-ea"/>
                <a:cs typeface="+mn-cs"/>
              </a:rPr>
              <a:t>Sivens</a:t>
            </a:r>
            <a:r>
              <a:rPr lang="fr-FR" sz="1200" kern="1200" dirty="0" smtClean="0">
                <a:solidFill>
                  <a:schemeClr val="tx1"/>
                </a:solidFill>
                <a:latin typeface="+mn-lt"/>
                <a:ea typeface="+mn-ea"/>
                <a:cs typeface="+mn-cs"/>
              </a:rPr>
              <a:t> est à cet égard exemplaire puisque sauf erreur de ma part, la commission d’enquête avait donné un avis favorable sous réserve  que la déclaration d’utilité publique reste subordonnée à l’avis favorable de la commission nationale saisie de la demande de dérogation relative à la  destruction d’espèces faunistiques et floristiques protégées. Or le </a:t>
            </a:r>
            <a:r>
              <a:rPr lang="fr-FR" sz="1200" kern="1200" dirty="0" err="1" smtClean="0">
                <a:solidFill>
                  <a:schemeClr val="tx1"/>
                </a:solidFill>
                <a:latin typeface="+mn-lt"/>
                <a:ea typeface="+mn-ea"/>
                <a:cs typeface="+mn-cs"/>
              </a:rPr>
              <a:t>CNPN</a:t>
            </a:r>
            <a:r>
              <a:rPr lang="fr-FR" sz="1200" kern="1200" dirty="0" smtClean="0">
                <a:solidFill>
                  <a:schemeClr val="tx1"/>
                </a:solidFill>
                <a:latin typeface="+mn-lt"/>
                <a:ea typeface="+mn-ea"/>
                <a:cs typeface="+mn-cs"/>
              </a:rPr>
              <a:t> (Conseil National de la Protection de la  Nature) ayant donné par deux fois un avis défavorable, la réserve n’a pas été levée et l’avis reste donc défavorable. On connait la suite…</a:t>
            </a:r>
          </a:p>
          <a:p>
            <a:r>
              <a:rPr lang="fr-FR" sz="1200" kern="1200" dirty="0" smtClean="0">
                <a:solidFill>
                  <a:schemeClr val="tx1"/>
                </a:solidFill>
                <a:latin typeface="+mn-lt"/>
                <a:ea typeface="+mn-ea"/>
                <a:cs typeface="+mn-cs"/>
              </a:rPr>
              <a:t> </a:t>
            </a:r>
          </a:p>
          <a:p>
            <a:r>
              <a:rPr lang="fr-FR" sz="1200" kern="1200" dirty="0" smtClean="0">
                <a:solidFill>
                  <a:schemeClr val="tx1"/>
                </a:solidFill>
                <a:latin typeface="+mn-lt"/>
                <a:ea typeface="+mn-ea"/>
                <a:cs typeface="+mn-cs"/>
              </a:rPr>
              <a:t>J’ajoute que si la procédure complète d’EP est effectivement plus longue qu’une simple mise à disposition, elle n’est pas beaucoup plus coûteuse car l’essentiel des frais est représenté part les études, notamment le dossier d’étude d’impact et non par la procédure d’EP proprement dite.</a:t>
            </a:r>
            <a:endParaRPr lang="fr-FR" dirty="0"/>
          </a:p>
        </p:txBody>
      </p:sp>
      <p:sp>
        <p:nvSpPr>
          <p:cNvPr id="4" name="Espace réservé du numéro de diapositive 3"/>
          <p:cNvSpPr>
            <a:spLocks noGrp="1"/>
          </p:cNvSpPr>
          <p:nvPr>
            <p:ph type="sldNum" sz="quarter" idx="10"/>
          </p:nvPr>
        </p:nvSpPr>
        <p:spPr/>
        <p:txBody>
          <a:bodyPr/>
          <a:lstStyle/>
          <a:p>
            <a:fld id="{2CE64A3D-3FC3-4C6B-840F-563294E31E44}" type="slidenum">
              <a:rPr lang="fr-FR" smtClean="0"/>
              <a:pPr/>
              <a:t>6</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2CE64A3D-3FC3-4C6B-840F-563294E31E44}" type="slidenum">
              <a:rPr lang="fr-FR" smtClean="0"/>
              <a:pPr/>
              <a:t>7</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r>
              <a:rPr lang="fr-FR" sz="1200" kern="1200" dirty="0" smtClean="0">
                <a:solidFill>
                  <a:schemeClr val="tx1"/>
                </a:solidFill>
                <a:latin typeface="+mn-lt"/>
                <a:ea typeface="+mn-ea"/>
                <a:cs typeface="+mn-cs"/>
              </a:rPr>
              <a:t>Monsieur Tartinville, bonjour et merci pour ces commentaires qui viennent compléter l'envoi d'informations concernant les méandres d'évolution d'une procédure qui aujourd'hui se voit affublée de tous les reproches possibles "trop tardive, trop longue, trop couteuse"!</a:t>
            </a:r>
          </a:p>
          <a:p>
            <a:r>
              <a:rPr lang="fr-FR" sz="1200" kern="1200" dirty="0" smtClean="0">
                <a:solidFill>
                  <a:schemeClr val="tx1"/>
                </a:solidFill>
                <a:latin typeface="+mn-lt"/>
                <a:ea typeface="+mn-ea"/>
                <a:cs typeface="+mn-cs"/>
              </a:rPr>
              <a:t> </a:t>
            </a:r>
          </a:p>
          <a:p>
            <a:r>
              <a:rPr lang="fr-FR" sz="1200" kern="1200" dirty="0" smtClean="0">
                <a:solidFill>
                  <a:schemeClr val="tx1"/>
                </a:solidFill>
                <a:latin typeface="+mn-lt"/>
                <a:ea typeface="+mn-ea"/>
                <a:cs typeface="+mn-cs"/>
              </a:rPr>
              <a:t>Avec Jean-Pierre </a:t>
            </a:r>
            <a:r>
              <a:rPr lang="fr-FR" sz="1200" kern="1200" dirty="0" err="1" smtClean="0">
                <a:solidFill>
                  <a:schemeClr val="tx1"/>
                </a:solidFill>
                <a:latin typeface="+mn-lt"/>
                <a:ea typeface="+mn-ea"/>
                <a:cs typeface="+mn-cs"/>
              </a:rPr>
              <a:t>CHAULET</a:t>
            </a:r>
            <a:r>
              <a:rPr lang="fr-FR" sz="1200" kern="1200" dirty="0" smtClean="0">
                <a:solidFill>
                  <a:schemeClr val="tx1"/>
                </a:solidFill>
                <a:latin typeface="+mn-lt"/>
                <a:ea typeface="+mn-ea"/>
                <a:cs typeface="+mn-cs"/>
              </a:rPr>
              <a:t> que vous connaissez bien, nous restons tous les deux très mobilisés et sommes sur tous les fronts pour faire entendre la voix de la CNCE et surtout celle du public qui reste pour nous la préoccupation essentielle. </a:t>
            </a:r>
          </a:p>
          <a:p>
            <a:r>
              <a:rPr lang="fr-FR" sz="1200" kern="1200" dirty="0" smtClean="0">
                <a:solidFill>
                  <a:schemeClr val="tx1"/>
                </a:solidFill>
                <a:latin typeface="+mn-lt"/>
                <a:ea typeface="+mn-ea"/>
                <a:cs typeface="+mn-cs"/>
              </a:rPr>
              <a:t> </a:t>
            </a:r>
          </a:p>
          <a:p>
            <a:r>
              <a:rPr lang="fr-FR" sz="1200" kern="1200" dirty="0" smtClean="0">
                <a:solidFill>
                  <a:schemeClr val="tx1"/>
                </a:solidFill>
                <a:latin typeface="+mn-lt"/>
                <a:ea typeface="+mn-ea"/>
                <a:cs typeface="+mn-cs"/>
              </a:rPr>
              <a:t>La participation du public par voie électronique à laquelle vous faites référence, ne peut constituer qu'un moyen complémentaire d'information et d'expression au stade de l'enquête publique. La considérer comme la seule alternative à la procédure actuelle serait une erreur! La rendre en plus seule et unique serait discriminatoire car aujourd'hui personne n'a l'obligation de s'abonner à internet...Nous demandons que la participation "dématérialisée du public" soit encadrée pour offrir les mêmes garanties juridiques que la participation du public par dépôt dans les registres ou envoi de courrier, et ce, tout particulièrement, en cas de recours contentieux. Le texte actuel est beaucoup trop laconique et ne définit pas avec suffisamment de précisions, les moyens et surtout les modalités de la participation du public à l'enquête publique par voie électronique.</a:t>
            </a:r>
            <a:br>
              <a:rPr lang="fr-FR" sz="1200" kern="1200" dirty="0" smtClean="0">
                <a:solidFill>
                  <a:schemeClr val="tx1"/>
                </a:solidFill>
                <a:latin typeface="+mn-lt"/>
                <a:ea typeface="+mn-ea"/>
                <a:cs typeface="+mn-cs"/>
              </a:rPr>
            </a:br>
            <a:endParaRPr lang="fr-FR" sz="1200" kern="1200" dirty="0" smtClean="0">
              <a:solidFill>
                <a:schemeClr val="tx1"/>
              </a:solidFill>
              <a:latin typeface="+mn-lt"/>
              <a:ea typeface="+mn-ea"/>
              <a:cs typeface="+mn-cs"/>
            </a:endParaRPr>
          </a:p>
          <a:p>
            <a:r>
              <a:rPr lang="fr-FR" sz="1200" kern="1200" dirty="0" smtClean="0">
                <a:solidFill>
                  <a:schemeClr val="tx1"/>
                </a:solidFill>
                <a:latin typeface="+mn-lt"/>
                <a:ea typeface="+mn-ea"/>
                <a:cs typeface="+mn-cs"/>
              </a:rPr>
              <a:t>Nous rencontrons demain le cabinet de la ministre et soyez assuré que nous tiendrons informés les présidents territoriaux de l'avancée et de la recevabilité des contacts pris et propositions formulées par la CNCE.</a:t>
            </a:r>
          </a:p>
          <a:p>
            <a:r>
              <a:rPr lang="fr-FR" sz="1200" kern="1200" dirty="0" smtClean="0">
                <a:solidFill>
                  <a:schemeClr val="tx1"/>
                </a:solidFill>
                <a:latin typeface="+mn-lt"/>
                <a:ea typeface="+mn-ea"/>
                <a:cs typeface="+mn-cs"/>
              </a:rPr>
              <a:t> Bien cordialement à vous, </a:t>
            </a:r>
          </a:p>
          <a:p>
            <a:r>
              <a:rPr lang="fr-FR" sz="1200" kern="1200" dirty="0" smtClean="0">
                <a:solidFill>
                  <a:schemeClr val="tx1"/>
                </a:solidFill>
                <a:latin typeface="+mn-lt"/>
                <a:ea typeface="+mn-ea"/>
                <a:cs typeface="+mn-cs"/>
              </a:rPr>
              <a:t> Brigitte </a:t>
            </a:r>
            <a:r>
              <a:rPr lang="fr-FR" sz="1200" kern="1200" dirty="0" err="1" smtClean="0">
                <a:solidFill>
                  <a:schemeClr val="tx1"/>
                </a:solidFill>
                <a:latin typeface="+mn-lt"/>
                <a:ea typeface="+mn-ea"/>
                <a:cs typeface="+mn-cs"/>
              </a:rPr>
              <a:t>Chalopin</a:t>
            </a:r>
            <a:r>
              <a:rPr lang="fr-FR" sz="1200" kern="1200" dirty="0" smtClean="0">
                <a:solidFill>
                  <a:schemeClr val="tx1"/>
                </a:solidFill>
                <a:latin typeface="+mn-lt"/>
                <a:ea typeface="+mn-ea"/>
                <a:cs typeface="+mn-cs"/>
              </a:rPr>
              <a:t>.</a:t>
            </a:r>
          </a:p>
          <a:p>
            <a:endParaRPr lang="fr-FR" dirty="0"/>
          </a:p>
        </p:txBody>
      </p:sp>
      <p:sp>
        <p:nvSpPr>
          <p:cNvPr id="4" name="Espace réservé du numéro de diapositive 3"/>
          <p:cNvSpPr>
            <a:spLocks noGrp="1"/>
          </p:cNvSpPr>
          <p:nvPr>
            <p:ph type="sldNum" sz="quarter" idx="10"/>
          </p:nvPr>
        </p:nvSpPr>
        <p:spPr/>
        <p:txBody>
          <a:bodyPr/>
          <a:lstStyle/>
          <a:p>
            <a:fld id="{2CE64A3D-3FC3-4C6B-840F-563294E31E44}" type="slidenum">
              <a:rPr lang="fr-FR" smtClean="0"/>
              <a:pPr/>
              <a:t>8</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CB230965-4E16-4880-BA21-31BC138F1A95}" type="datetimeFigureOut">
              <a:rPr lang="fr-FR" smtClean="0"/>
              <a:pPr/>
              <a:t>07/11/2014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CEF9407-3280-4105-8C6C-E22F21E7EC22}"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B230965-4E16-4880-BA21-31BC138F1A95}" type="datetimeFigureOut">
              <a:rPr lang="fr-FR" smtClean="0"/>
              <a:pPr/>
              <a:t>07/11/2014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CEF9407-3280-4105-8C6C-E22F21E7EC22}"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B230965-4E16-4880-BA21-31BC138F1A95}" type="datetimeFigureOut">
              <a:rPr lang="fr-FR" smtClean="0"/>
              <a:pPr/>
              <a:t>07/11/2014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CEF9407-3280-4105-8C6C-E22F21E7EC22}"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B230965-4E16-4880-BA21-31BC138F1A95}" type="datetimeFigureOut">
              <a:rPr lang="fr-FR" smtClean="0"/>
              <a:pPr/>
              <a:t>07/11/2014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CEF9407-3280-4105-8C6C-E22F21E7EC22}"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CB230965-4E16-4880-BA21-31BC138F1A95}" type="datetimeFigureOut">
              <a:rPr lang="fr-FR" smtClean="0"/>
              <a:pPr/>
              <a:t>07/11/2014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CEF9407-3280-4105-8C6C-E22F21E7EC22}"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B230965-4E16-4880-BA21-31BC138F1A95}" type="datetimeFigureOut">
              <a:rPr lang="fr-FR" smtClean="0"/>
              <a:pPr/>
              <a:t>07/11/2014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CEF9407-3280-4105-8C6C-E22F21E7EC22}"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B230965-4E16-4880-BA21-31BC138F1A95}" type="datetimeFigureOut">
              <a:rPr lang="fr-FR" smtClean="0"/>
              <a:pPr/>
              <a:t>07/11/2014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CEF9407-3280-4105-8C6C-E22F21E7EC22}"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CB230965-4E16-4880-BA21-31BC138F1A95}" type="datetimeFigureOut">
              <a:rPr lang="fr-FR" smtClean="0"/>
              <a:pPr/>
              <a:t>07/11/2014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CEF9407-3280-4105-8C6C-E22F21E7EC22}"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B230965-4E16-4880-BA21-31BC138F1A95}" type="datetimeFigureOut">
              <a:rPr lang="fr-FR" smtClean="0"/>
              <a:pPr/>
              <a:t>07/11/2014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CEF9407-3280-4105-8C6C-E22F21E7EC22}"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B230965-4E16-4880-BA21-31BC138F1A95}" type="datetimeFigureOut">
              <a:rPr lang="fr-FR" smtClean="0"/>
              <a:pPr/>
              <a:t>07/11/2014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CEF9407-3280-4105-8C6C-E22F21E7EC22}"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B230965-4E16-4880-BA21-31BC138F1A95}" type="datetimeFigureOut">
              <a:rPr lang="fr-FR" smtClean="0"/>
              <a:pPr/>
              <a:t>07/11/2014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CEF9407-3280-4105-8C6C-E22F21E7EC22}"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230965-4E16-4880-BA21-31BC138F1A95}" type="datetimeFigureOut">
              <a:rPr lang="fr-FR" smtClean="0"/>
              <a:pPr/>
              <a:t>07/11/2014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EF9407-3280-4105-8C6C-E22F21E7EC22}" type="slidenum">
              <a:rPr lang="fr-FR" smtClean="0"/>
              <a:pPr/>
              <a:t>‹N°›</a:t>
            </a:fld>
            <a:endParaRPr lang="fr-FR"/>
          </a:p>
        </p:txBody>
      </p:sp>
      <p:pic>
        <p:nvPicPr>
          <p:cNvPr id="7" name="Objet 2"/>
          <p:cNvPicPr>
            <a:picLocks noChangeAspect="1" noChangeArrowheads="1"/>
          </p:cNvPicPr>
          <p:nvPr userDrawn="1"/>
        </p:nvPicPr>
        <p:blipFill>
          <a:blip r:embed="rId13" cstate="print"/>
          <a:srcRect t="-30508" r="-12723" b="-6889"/>
          <a:stretch>
            <a:fillRect/>
          </a:stretch>
        </p:blipFill>
        <p:spPr bwMode="auto">
          <a:xfrm>
            <a:off x="2411760" y="-27384"/>
            <a:ext cx="4247100" cy="1160946"/>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980728"/>
            <a:ext cx="7772400" cy="1470025"/>
          </a:xfrm>
        </p:spPr>
        <p:txBody>
          <a:bodyPr/>
          <a:lstStyle/>
          <a:p>
            <a:r>
              <a:rPr lang="fr-FR" b="1" dirty="0" smtClean="0">
                <a:solidFill>
                  <a:srgbClr val="FF0000"/>
                </a:solidFill>
                <a:effectLst>
                  <a:outerShdw blurRad="38100" dist="38100" dir="2700000" algn="tl">
                    <a:srgbClr val="000000">
                      <a:alpha val="43137"/>
                    </a:srgbClr>
                  </a:outerShdw>
                </a:effectLst>
              </a:rPr>
              <a:t>CHOC DE SIMPLIFICATION</a:t>
            </a:r>
            <a:endParaRPr lang="fr-FR" b="1" dirty="0">
              <a:solidFill>
                <a:srgbClr val="FF0000"/>
              </a:solidFill>
              <a:effectLst>
                <a:outerShdw blurRad="38100" dist="38100" dir="2700000" algn="tl">
                  <a:srgbClr val="000000">
                    <a:alpha val="43137"/>
                  </a:srgbClr>
                </a:outerShdw>
              </a:effectLst>
            </a:endParaRPr>
          </a:p>
        </p:txBody>
      </p:sp>
      <p:sp>
        <p:nvSpPr>
          <p:cNvPr id="3" name="Sous-titre 2"/>
          <p:cNvSpPr>
            <a:spLocks noGrp="1"/>
          </p:cNvSpPr>
          <p:nvPr>
            <p:ph type="subTitle" idx="1"/>
          </p:nvPr>
        </p:nvSpPr>
        <p:spPr>
          <a:xfrm>
            <a:off x="1259632" y="2204864"/>
            <a:ext cx="6400800" cy="720080"/>
          </a:xfrm>
        </p:spPr>
        <p:txBody>
          <a:bodyPr/>
          <a:lstStyle/>
          <a:p>
            <a:r>
              <a:rPr lang="fr-FR" dirty="0" smtClean="0"/>
              <a:t>Point au 01 novembre 2014</a:t>
            </a:r>
            <a:endParaRPr lang="fr-FR" dirty="0"/>
          </a:p>
        </p:txBody>
      </p:sp>
      <p:sp>
        <p:nvSpPr>
          <p:cNvPr id="4" name="Rectangle 2"/>
          <p:cNvSpPr txBox="1">
            <a:spLocks noChangeArrowheads="1"/>
          </p:cNvSpPr>
          <p:nvPr/>
        </p:nvSpPr>
        <p:spPr>
          <a:xfrm>
            <a:off x="3275807" y="6207398"/>
            <a:ext cx="2592387" cy="461962"/>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r-FR" b="1" dirty="0" smtClean="0">
                <a:solidFill>
                  <a:schemeClr val="tx1">
                    <a:lumMod val="65000"/>
                    <a:lumOff val="35000"/>
                  </a:schemeClr>
                </a:solidFill>
                <a:latin typeface="+mj-lt"/>
                <a:ea typeface="+mj-ea"/>
                <a:cs typeface="+mj-cs"/>
              </a:rPr>
              <a:t>5 novembre </a:t>
            </a:r>
            <a:r>
              <a:rPr kumimoji="0" lang="fr-FR" sz="1800" b="1" i="0" u="none" strike="noStrike" kern="1200" cap="none" spc="0" normalizeH="0" baseline="0" noProof="0" dirty="0" smtClean="0">
                <a:ln>
                  <a:noFill/>
                </a:ln>
                <a:solidFill>
                  <a:schemeClr val="tx1">
                    <a:lumMod val="65000"/>
                    <a:lumOff val="35000"/>
                  </a:schemeClr>
                </a:solidFill>
                <a:effectLst/>
                <a:uLnTx/>
                <a:uFillTx/>
                <a:latin typeface="+mj-lt"/>
                <a:ea typeface="+mj-ea"/>
                <a:cs typeface="+mj-cs"/>
              </a:rPr>
              <a:t>2014</a:t>
            </a:r>
          </a:p>
        </p:txBody>
      </p:sp>
      <p:sp>
        <p:nvSpPr>
          <p:cNvPr id="5" name="ZoneTexte 11"/>
          <p:cNvSpPr txBox="1">
            <a:spLocks noChangeArrowheads="1"/>
          </p:cNvSpPr>
          <p:nvPr/>
        </p:nvSpPr>
        <p:spPr bwMode="auto">
          <a:xfrm>
            <a:off x="1403648" y="2852936"/>
            <a:ext cx="6265863" cy="306387"/>
          </a:xfrm>
          <a:prstGeom prst="rect">
            <a:avLst/>
          </a:prstGeom>
          <a:noFill/>
          <a:ln w="9525">
            <a:noFill/>
            <a:miter lim="800000"/>
            <a:headEnd/>
            <a:tailEnd/>
          </a:ln>
        </p:spPr>
        <p:txBody>
          <a:bodyPr>
            <a:spAutoFit/>
          </a:bodyPr>
          <a:lstStyle/>
          <a:p>
            <a:pPr algn="ctr">
              <a:defRPr/>
            </a:pPr>
            <a:r>
              <a:rPr lang="fr-FR" sz="1400" b="1" dirty="0" smtClean="0">
                <a:solidFill>
                  <a:schemeClr val="tx1">
                    <a:lumMod val="65000"/>
                    <a:lumOff val="35000"/>
                  </a:schemeClr>
                </a:solidFill>
                <a:latin typeface="Arial Black" pitchFamily="34" charset="0"/>
              </a:rPr>
              <a:t>Alain Tartinville -  Président de la CCEAG</a:t>
            </a:r>
            <a:endParaRPr lang="fr-FR" sz="1400" b="1" dirty="0">
              <a:solidFill>
                <a:schemeClr val="tx1">
                  <a:lumMod val="65000"/>
                  <a:lumOff val="35000"/>
                </a:schemeClr>
              </a:solidFill>
              <a:latin typeface="Arial Black" pitchFamily="34" charset="0"/>
            </a:endParaRPr>
          </a:p>
        </p:txBody>
      </p:sp>
      <p:pic>
        <p:nvPicPr>
          <p:cNvPr id="6" name="Objet 2"/>
          <p:cNvPicPr>
            <a:picLocks noChangeAspect="1" noChangeArrowheads="1"/>
          </p:cNvPicPr>
          <p:nvPr/>
        </p:nvPicPr>
        <p:blipFill>
          <a:blip r:embed="rId3" cstate="print"/>
          <a:srcRect t="-30508" r="-12723" b="-6889"/>
          <a:stretch>
            <a:fillRect/>
          </a:stretch>
        </p:blipFill>
        <p:spPr bwMode="auto">
          <a:xfrm>
            <a:off x="2411760" y="-27384"/>
            <a:ext cx="4247100" cy="1160946"/>
          </a:xfrm>
          <a:prstGeom prst="rect">
            <a:avLst/>
          </a:prstGeom>
          <a:noFill/>
          <a:ln w="9525">
            <a:noFill/>
            <a:miter lim="800000"/>
            <a:headEnd/>
            <a:tailEnd/>
          </a:ln>
        </p:spPr>
      </p:pic>
      <p:pic>
        <p:nvPicPr>
          <p:cNvPr id="7" name="Picture 5" descr="photo_2_1_place_royale_aerienne_400"/>
          <p:cNvPicPr>
            <a:picLocks noChangeAspect="1" noChangeArrowheads="1"/>
          </p:cNvPicPr>
          <p:nvPr/>
        </p:nvPicPr>
        <p:blipFill>
          <a:blip r:embed="rId4" cstate="print"/>
          <a:srcRect/>
          <a:stretch>
            <a:fillRect/>
          </a:stretch>
        </p:blipFill>
        <p:spPr bwMode="auto">
          <a:xfrm>
            <a:off x="3275856" y="3456384"/>
            <a:ext cx="2619487" cy="1916832"/>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340768"/>
            <a:ext cx="8229600" cy="1143000"/>
          </a:xfrm>
          <a:ln>
            <a:solidFill>
              <a:srgbClr val="FF0000"/>
            </a:solidFill>
          </a:ln>
        </p:spPr>
        <p:txBody>
          <a:bodyPr>
            <a:normAutofit fontScale="90000"/>
          </a:bodyPr>
          <a:lstStyle/>
          <a:p>
            <a:r>
              <a:rPr lang="fr-FR" b="1" dirty="0" smtClean="0">
                <a:solidFill>
                  <a:srgbClr val="FF0000"/>
                </a:solidFill>
                <a:effectLst>
                  <a:outerShdw blurRad="38100" dist="38100" dir="2700000" algn="tl">
                    <a:srgbClr val="000000">
                      <a:alpha val="43137"/>
                    </a:srgbClr>
                  </a:outerShdw>
                </a:effectLst>
              </a:rPr>
              <a:t>DEUX MESURES CONCERNENT DIRECTEMENT L’EP</a:t>
            </a:r>
            <a:endParaRPr lang="fr-FR" b="1" dirty="0">
              <a:solidFill>
                <a:srgbClr val="FF0000"/>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457200" y="2666331"/>
            <a:ext cx="8229600" cy="2476872"/>
          </a:xfrm>
        </p:spPr>
        <p:txBody>
          <a:bodyPr>
            <a:noAutofit/>
          </a:bodyPr>
          <a:lstStyle/>
          <a:p>
            <a:pPr marL="514350" indent="-514350">
              <a:buFont typeface="+mj-lt"/>
              <a:buAutoNum type="arabicPeriod"/>
            </a:pPr>
            <a:r>
              <a:rPr lang="fr-FR" sz="3600" b="1" dirty="0"/>
              <a:t>Gagner du temps en unifiant pour un même projet les études d’impact et les évaluations environnementales</a:t>
            </a:r>
            <a:endParaRPr lang="fr-FR" sz="3600" dirty="0"/>
          </a:p>
          <a:p>
            <a:pPr marL="514350" indent="-514350">
              <a:buFont typeface="+mj-lt"/>
              <a:buAutoNum type="arabicPeriod"/>
            </a:pPr>
            <a:r>
              <a:rPr lang="fr-FR" sz="3600" b="1" dirty="0"/>
              <a:t>Alléger la procédure d’enquête publique</a:t>
            </a:r>
            <a:endParaRPr lang="fr-FR" sz="3600" dirty="0"/>
          </a:p>
          <a:p>
            <a:pPr marL="514350" indent="-514350">
              <a:buNone/>
            </a:pPr>
            <a:endParaRPr lang="fr-FR" sz="3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05880"/>
            <a:ext cx="8229600" cy="1143000"/>
          </a:xfrm>
          <a:ln>
            <a:solidFill>
              <a:srgbClr val="FF0000"/>
            </a:solidFill>
          </a:ln>
        </p:spPr>
        <p:txBody>
          <a:bodyPr>
            <a:normAutofit fontScale="90000"/>
          </a:bodyPr>
          <a:lstStyle/>
          <a:p>
            <a:r>
              <a:rPr lang="fr-FR" b="1" dirty="0" smtClean="0">
                <a:solidFill>
                  <a:srgbClr val="FF0000"/>
                </a:solidFill>
                <a:effectLst>
                  <a:outerShdw blurRad="38100" dist="38100" dir="2700000" algn="tl">
                    <a:srgbClr val="000000">
                      <a:alpha val="43137"/>
                    </a:srgbClr>
                  </a:outerShdw>
                </a:effectLst>
              </a:rPr>
              <a:t>Gagner du temps en unifiant pour un même projet les études d’impact</a:t>
            </a:r>
            <a:endParaRPr lang="fr-FR" dirty="0">
              <a:solidFill>
                <a:srgbClr val="FF0000"/>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457200" y="2431429"/>
            <a:ext cx="8229600" cy="4165923"/>
          </a:xfrm>
        </p:spPr>
        <p:txBody>
          <a:bodyPr>
            <a:normAutofit/>
          </a:bodyPr>
          <a:lstStyle/>
          <a:p>
            <a:r>
              <a:rPr lang="fr-FR" dirty="0" smtClean="0"/>
              <a:t>Aujourd’hui </a:t>
            </a:r>
          </a:p>
          <a:p>
            <a:pPr lvl="1"/>
            <a:r>
              <a:rPr lang="fr-FR" dirty="0" smtClean="0"/>
              <a:t>le </a:t>
            </a:r>
            <a:r>
              <a:rPr lang="fr-FR" dirty="0"/>
              <a:t>maître </a:t>
            </a:r>
            <a:r>
              <a:rPr lang="fr-FR" dirty="0" smtClean="0"/>
              <a:t>d’ouvrage </a:t>
            </a:r>
            <a:r>
              <a:rPr lang="fr-FR" dirty="0"/>
              <a:t>doit réaliser une étude d’impact </a:t>
            </a:r>
            <a:r>
              <a:rPr lang="fr-FR" dirty="0" smtClean="0"/>
              <a:t>même </a:t>
            </a:r>
            <a:r>
              <a:rPr lang="fr-FR" dirty="0"/>
              <a:t>lorsque ce projet se situe dans une commune ayant </a:t>
            </a:r>
            <a:r>
              <a:rPr lang="fr-FR" dirty="0" smtClean="0"/>
              <a:t>déjà effectué </a:t>
            </a:r>
            <a:r>
              <a:rPr lang="fr-FR" dirty="0"/>
              <a:t>une évaluation </a:t>
            </a:r>
            <a:r>
              <a:rPr lang="fr-FR" dirty="0" smtClean="0"/>
              <a:t>environnementale</a:t>
            </a:r>
            <a:endParaRPr lang="fr-FR" dirty="0"/>
          </a:p>
          <a:p>
            <a:r>
              <a:rPr lang="fr-FR" dirty="0" smtClean="0"/>
              <a:t>Demain</a:t>
            </a:r>
          </a:p>
          <a:p>
            <a:pPr lvl="1"/>
            <a:r>
              <a:rPr lang="fr-FR" dirty="0" smtClean="0"/>
              <a:t>ces </a:t>
            </a:r>
            <a:r>
              <a:rPr lang="fr-FR" dirty="0"/>
              <a:t>évaluations seront </a:t>
            </a:r>
            <a:r>
              <a:rPr lang="fr-FR" dirty="0" smtClean="0"/>
              <a:t>mutualisées.</a:t>
            </a:r>
            <a:endParaRPr lang="fr-FR" dirty="0"/>
          </a:p>
          <a:p>
            <a:r>
              <a:rPr lang="fr-FR" dirty="0"/>
              <a:t>Echéance : fin 2015</a:t>
            </a:r>
          </a:p>
          <a:p>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33872"/>
            <a:ext cx="8229600" cy="1143000"/>
          </a:xfrm>
          <a:ln>
            <a:solidFill>
              <a:srgbClr val="FF0000"/>
            </a:solidFill>
          </a:ln>
        </p:spPr>
        <p:txBody>
          <a:bodyPr>
            <a:normAutofit fontScale="90000"/>
          </a:bodyPr>
          <a:lstStyle/>
          <a:p>
            <a:pPr marL="514350" indent="-514350"/>
            <a:r>
              <a:rPr lang="fr-FR" b="1" dirty="0" smtClean="0">
                <a:solidFill>
                  <a:srgbClr val="FF0000"/>
                </a:solidFill>
                <a:effectLst>
                  <a:outerShdw blurRad="38100" dist="38100" dir="2700000" algn="tl">
                    <a:srgbClr val="000000">
                      <a:alpha val="43137"/>
                    </a:srgbClr>
                  </a:outerShdw>
                </a:effectLst>
              </a:rPr>
              <a:t>Alléger la procédure d’enquête publique</a:t>
            </a:r>
            <a:endParaRPr lang="fr-FR" dirty="0">
              <a:solidFill>
                <a:srgbClr val="FF0000"/>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457200" y="2215405"/>
            <a:ext cx="8229600" cy="4525963"/>
          </a:xfrm>
        </p:spPr>
        <p:txBody>
          <a:bodyPr>
            <a:normAutofit/>
          </a:bodyPr>
          <a:lstStyle/>
          <a:p>
            <a:r>
              <a:rPr lang="fr-FR" dirty="0" smtClean="0"/>
              <a:t>Aujourd’hui</a:t>
            </a:r>
          </a:p>
          <a:p>
            <a:pPr lvl="1"/>
            <a:r>
              <a:rPr lang="fr-FR" dirty="0" smtClean="0"/>
              <a:t>la </a:t>
            </a:r>
            <a:r>
              <a:rPr lang="fr-FR" dirty="0"/>
              <a:t>procédure d’enquête publique reste lourde </a:t>
            </a:r>
            <a:r>
              <a:rPr lang="fr-FR" dirty="0" smtClean="0"/>
              <a:t>et </a:t>
            </a:r>
            <a:r>
              <a:rPr lang="fr-FR" dirty="0"/>
              <a:t>coûteuse pour le porteur de projet, pour un gain limité </a:t>
            </a:r>
            <a:r>
              <a:rPr lang="fr-FR" dirty="0" smtClean="0"/>
              <a:t>en termes </a:t>
            </a:r>
            <a:r>
              <a:rPr lang="fr-FR" dirty="0"/>
              <a:t>d’acceptabilité.</a:t>
            </a:r>
          </a:p>
          <a:p>
            <a:r>
              <a:rPr lang="fr-FR" dirty="0" smtClean="0"/>
              <a:t>Demain</a:t>
            </a:r>
          </a:p>
          <a:p>
            <a:pPr lvl="1"/>
            <a:r>
              <a:rPr lang="fr-FR" dirty="0" smtClean="0"/>
              <a:t>des </a:t>
            </a:r>
            <a:r>
              <a:rPr lang="fr-FR" dirty="0"/>
              <a:t>modalités alternatives de participation du public seront développées </a:t>
            </a:r>
            <a:r>
              <a:rPr lang="fr-FR" dirty="0" smtClean="0"/>
              <a:t>afin </a:t>
            </a:r>
            <a:r>
              <a:rPr lang="fr-FR" dirty="0"/>
              <a:t>de favoriser un véritable échange. </a:t>
            </a:r>
          </a:p>
          <a:p>
            <a:r>
              <a:rPr lang="fr-FR" dirty="0"/>
              <a:t>Echéance :mi-2016</a:t>
            </a:r>
          </a:p>
          <a:p>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33872"/>
            <a:ext cx="8229600" cy="1143000"/>
          </a:xfrm>
          <a:ln>
            <a:solidFill>
              <a:srgbClr val="FF0000"/>
            </a:solidFill>
          </a:ln>
        </p:spPr>
        <p:txBody>
          <a:bodyPr>
            <a:normAutofit/>
          </a:bodyPr>
          <a:lstStyle/>
          <a:p>
            <a:r>
              <a:rPr lang="fr-FR" b="1" dirty="0" smtClean="0">
                <a:solidFill>
                  <a:srgbClr val="FF0000"/>
                </a:solidFill>
                <a:effectLst>
                  <a:outerShdw blurRad="38100" dist="38100" dir="2700000" algn="tl">
                    <a:srgbClr val="000000">
                      <a:alpha val="43137"/>
                    </a:srgbClr>
                  </a:outerShdw>
                </a:effectLst>
              </a:rPr>
              <a:t>Deux groupes de travail</a:t>
            </a:r>
            <a:endParaRPr lang="fr-FR" dirty="0">
              <a:solidFill>
                <a:srgbClr val="FF0000"/>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457200" y="2276872"/>
            <a:ext cx="8229600" cy="4392488"/>
          </a:xfrm>
        </p:spPr>
        <p:txBody>
          <a:bodyPr>
            <a:normAutofit lnSpcReduction="10000"/>
          </a:bodyPr>
          <a:lstStyle/>
          <a:p>
            <a:pPr marL="514350" indent="-514350">
              <a:buFont typeface="+mj-lt"/>
              <a:buAutoNum type="arabicPeriod"/>
            </a:pPr>
            <a:r>
              <a:rPr lang="fr-FR" dirty="0" smtClean="0"/>
              <a:t>GT sur la suppression de certaines EP, Conseil </a:t>
            </a:r>
            <a:r>
              <a:rPr lang="fr-FR" dirty="0"/>
              <a:t>de la </a:t>
            </a:r>
            <a:r>
              <a:rPr lang="fr-FR" dirty="0" smtClean="0"/>
              <a:t>Simplification présidé par Guillaume </a:t>
            </a:r>
            <a:r>
              <a:rPr lang="fr-FR" dirty="0" err="1"/>
              <a:t>Poitrinal</a:t>
            </a:r>
            <a:r>
              <a:rPr lang="fr-FR" dirty="0"/>
              <a:t>, adjoint de Thierry </a:t>
            </a:r>
            <a:r>
              <a:rPr lang="fr-FR" dirty="0" err="1"/>
              <a:t>Mandon</a:t>
            </a:r>
            <a:r>
              <a:rPr lang="fr-FR" dirty="0"/>
              <a:t> secrétaire </a:t>
            </a:r>
            <a:r>
              <a:rPr lang="fr-FR" dirty="0" smtClean="0"/>
              <a:t>d’Etat.</a:t>
            </a:r>
          </a:p>
          <a:p>
            <a:pPr marL="514350" indent="-514350">
              <a:buFont typeface="+mj-lt"/>
              <a:buAutoNum type="arabicPeriod"/>
            </a:pPr>
            <a:r>
              <a:rPr lang="fr-FR" dirty="0" smtClean="0"/>
              <a:t>Pour </a:t>
            </a:r>
            <a:r>
              <a:rPr lang="fr-FR" dirty="0"/>
              <a:t>plus grande effectivité concertation et enquête publique. Groupe présidé par professeur Gérard </a:t>
            </a:r>
            <a:r>
              <a:rPr lang="fr-FR" dirty="0" err="1" smtClean="0"/>
              <a:t>Monediaire</a:t>
            </a:r>
            <a:endParaRPr lang="fr-FR" dirty="0" smtClean="0"/>
          </a:p>
          <a:p>
            <a:pPr marL="514350" indent="-514350">
              <a:buFont typeface="+mj-lt"/>
              <a:buAutoNum type="arabicPeriod"/>
            </a:pPr>
            <a:r>
              <a:rPr lang="fr-FR" dirty="0" smtClean="0"/>
              <a:t>La CNCE (présidente) participent aux deux GT</a:t>
            </a:r>
          </a:p>
          <a:p>
            <a:pPr marL="514350" lvl="0" indent="-514350">
              <a:buFont typeface="+mj-lt"/>
              <a:buAutoNum type="arabicPeriod"/>
            </a:pPr>
            <a:r>
              <a:rPr lang="fr-FR" dirty="0"/>
              <a:t>Liens entre les deux  </a:t>
            </a:r>
            <a:r>
              <a:rPr lang="fr-FR" dirty="0" smtClean="0"/>
              <a:t>GT encore mal </a:t>
            </a:r>
            <a:r>
              <a:rPr lang="fr-FR" dirty="0"/>
              <a:t>cerné </a:t>
            </a:r>
          </a:p>
          <a:p>
            <a:pPr marL="514350" indent="-514350">
              <a:buFont typeface="+mj-lt"/>
              <a:buAutoNum type="arabicPeriod"/>
            </a:pPr>
            <a:endParaRPr lang="fr-FR" dirty="0" smtClean="0"/>
          </a:p>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061864"/>
            <a:ext cx="8229600" cy="1143000"/>
          </a:xfrm>
          <a:ln>
            <a:solidFill>
              <a:srgbClr val="FF0000"/>
            </a:solidFill>
          </a:ln>
        </p:spPr>
        <p:txBody>
          <a:bodyPr>
            <a:normAutofit fontScale="90000"/>
          </a:bodyPr>
          <a:lstStyle/>
          <a:p>
            <a:r>
              <a:rPr lang="fr-FR" b="1" dirty="0" smtClean="0">
                <a:solidFill>
                  <a:srgbClr val="FF0000"/>
                </a:solidFill>
                <a:effectLst>
                  <a:outerShdw blurRad="38100" dist="38100" dir="2700000" algn="tl">
                    <a:srgbClr val="000000">
                      <a:alpha val="43137"/>
                    </a:srgbClr>
                  </a:outerShdw>
                </a:effectLst>
              </a:rPr>
              <a:t>Modalités alternatives de participation du public</a:t>
            </a:r>
            <a:endParaRPr lang="fr-FR" b="1" dirty="0">
              <a:solidFill>
                <a:srgbClr val="FF0000"/>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457200" y="2104256"/>
            <a:ext cx="8229600" cy="4709120"/>
          </a:xfrm>
        </p:spPr>
        <p:txBody>
          <a:bodyPr>
            <a:noAutofit/>
          </a:bodyPr>
          <a:lstStyle/>
          <a:p>
            <a:r>
              <a:rPr lang="fr-FR" sz="2400" dirty="0" smtClean="0"/>
              <a:t>Encore rien </a:t>
            </a:r>
            <a:r>
              <a:rPr lang="fr-FR" sz="2400" dirty="0"/>
              <a:t>sur </a:t>
            </a:r>
            <a:r>
              <a:rPr lang="fr-FR" sz="2400" dirty="0" smtClean="0"/>
              <a:t>le </a:t>
            </a:r>
            <a:r>
              <a:rPr lang="fr-FR" sz="2400" dirty="0"/>
              <a:t>développement de modalités alternatives de participation du </a:t>
            </a:r>
            <a:r>
              <a:rPr lang="fr-FR" sz="2400" dirty="0" smtClean="0"/>
              <a:t>public</a:t>
            </a:r>
            <a:endParaRPr lang="fr-FR" sz="2400" dirty="0"/>
          </a:p>
          <a:p>
            <a:r>
              <a:rPr lang="fr-FR" sz="2400" dirty="0"/>
              <a:t> </a:t>
            </a:r>
            <a:r>
              <a:rPr lang="fr-FR" sz="2400" dirty="0" smtClean="0"/>
              <a:t>limites </a:t>
            </a:r>
            <a:r>
              <a:rPr lang="fr-FR" sz="2400" dirty="0"/>
              <a:t>de la participation par voie </a:t>
            </a:r>
            <a:r>
              <a:rPr lang="fr-FR" sz="2400" dirty="0" smtClean="0"/>
              <a:t>électronique: </a:t>
            </a:r>
            <a:r>
              <a:rPr lang="fr-FR" sz="2400" u="sng" dirty="0" smtClean="0"/>
              <a:t>le </a:t>
            </a:r>
            <a:r>
              <a:rPr lang="fr-FR" sz="2400" u="sng" dirty="0"/>
              <a:t>public et même les associations ne lisent pas les dossiers soumis à </a:t>
            </a:r>
            <a:r>
              <a:rPr lang="fr-FR" sz="2400" u="sng" dirty="0" smtClean="0"/>
              <a:t>l’enquête</a:t>
            </a:r>
            <a:endParaRPr lang="fr-FR" sz="2400" dirty="0"/>
          </a:p>
          <a:p>
            <a:r>
              <a:rPr lang="fr-FR" sz="2400" dirty="0"/>
              <a:t> </a:t>
            </a:r>
            <a:r>
              <a:rPr lang="fr-FR" sz="2400" dirty="0" smtClean="0"/>
              <a:t>Pas de CE</a:t>
            </a:r>
            <a:r>
              <a:rPr lang="fr-FR" sz="2400" dirty="0"/>
              <a:t>, </a:t>
            </a:r>
            <a:r>
              <a:rPr lang="fr-FR" sz="2400" u="sng" dirty="0"/>
              <a:t>seule personne vraiment indépendante à bien connaitre le projet</a:t>
            </a:r>
            <a:r>
              <a:rPr lang="fr-FR" sz="2400" dirty="0"/>
              <a:t> </a:t>
            </a:r>
            <a:r>
              <a:rPr lang="fr-FR" sz="2400" dirty="0" smtClean="0"/>
              <a:t>c’est se priver d’une meilleure acceptation par le public. </a:t>
            </a:r>
            <a:endParaRPr lang="fr-FR" sz="2400" dirty="0"/>
          </a:p>
          <a:p>
            <a:r>
              <a:rPr lang="fr-FR" sz="2400" dirty="0" smtClean="0"/>
              <a:t>si </a:t>
            </a:r>
            <a:r>
              <a:rPr lang="fr-FR" sz="2400" dirty="0"/>
              <a:t>la procédure complète d’EP est effectivement plus longue qu’une simple mise à disposition, elle n’est pas beaucoup </a:t>
            </a:r>
            <a:r>
              <a:rPr lang="fr-FR" sz="2400" dirty="0" smtClean="0"/>
              <a:t>plus coûteuse</a:t>
            </a:r>
            <a:endParaRPr lang="fr-FR"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061864"/>
            <a:ext cx="8229600" cy="1143000"/>
          </a:xfrm>
        </p:spPr>
        <p:txBody>
          <a:bodyPr/>
          <a:lstStyle/>
          <a:p>
            <a:r>
              <a:rPr lang="fr-FR" b="1" dirty="0" smtClean="0">
                <a:solidFill>
                  <a:srgbClr val="FF0000"/>
                </a:solidFill>
                <a:effectLst>
                  <a:outerShdw blurRad="38100" dist="38100" dir="2700000" algn="tl">
                    <a:srgbClr val="000000">
                      <a:alpha val="43137"/>
                    </a:srgbClr>
                  </a:outerShdw>
                </a:effectLst>
              </a:rPr>
              <a:t>Mais il faut aussi être réaliste</a:t>
            </a:r>
            <a:endParaRPr lang="fr-FR" b="1" dirty="0">
              <a:solidFill>
                <a:srgbClr val="FF0000"/>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457200" y="2132856"/>
            <a:ext cx="8229600" cy="4498579"/>
          </a:xfrm>
        </p:spPr>
        <p:txBody>
          <a:bodyPr>
            <a:normAutofit fontScale="85000" lnSpcReduction="20000"/>
          </a:bodyPr>
          <a:lstStyle/>
          <a:p>
            <a:pPr lvl="0"/>
            <a:r>
              <a:rPr lang="fr-FR" dirty="0" smtClean="0"/>
              <a:t>Manque de </a:t>
            </a:r>
            <a:r>
              <a:rPr lang="fr-FR" dirty="0"/>
              <a:t>participation du public aux enquêtes.</a:t>
            </a:r>
            <a:endParaRPr lang="fr-FR" sz="2800" dirty="0"/>
          </a:p>
          <a:p>
            <a:pPr lvl="1"/>
            <a:r>
              <a:rPr lang="fr-FR" dirty="0"/>
              <a:t>Comment améliorer l’information et la participation effective du public</a:t>
            </a:r>
            <a:endParaRPr lang="fr-FR" sz="2400" dirty="0"/>
          </a:p>
          <a:p>
            <a:pPr lvl="0"/>
            <a:r>
              <a:rPr lang="fr-FR" dirty="0"/>
              <a:t>Ne pas pour faire du corporatisme qui serait très mal reçu</a:t>
            </a:r>
            <a:endParaRPr lang="fr-FR" sz="2800" dirty="0"/>
          </a:p>
          <a:p>
            <a:pPr lvl="1"/>
            <a:r>
              <a:rPr lang="fr-FR" dirty="0"/>
              <a:t>Mais  souligner le manque de recul sur la réforme récente de l’EP. </a:t>
            </a:r>
            <a:endParaRPr lang="fr-FR" sz="2400" dirty="0"/>
          </a:p>
          <a:p>
            <a:pPr lvl="0"/>
            <a:r>
              <a:rPr lang="fr-FR" dirty="0"/>
              <a:t>Un projet prévoyait que les CE ne seraient plus désignés le président du TA mais par le préfet pour gagner du temps !</a:t>
            </a:r>
            <a:endParaRPr lang="fr-FR" sz="2800" dirty="0"/>
          </a:p>
          <a:p>
            <a:pPr lvl="0"/>
            <a:r>
              <a:rPr lang="fr-FR" dirty="0"/>
              <a:t>Selon certains, 70% des EP n’apportent rien et dureraient trop longtemps </a:t>
            </a:r>
            <a:endParaRPr lang="fr-FR" sz="2800" dirty="0"/>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061864"/>
            <a:ext cx="8229600" cy="1143000"/>
          </a:xfrm>
        </p:spPr>
        <p:txBody>
          <a:bodyPr/>
          <a:lstStyle/>
          <a:p>
            <a:r>
              <a:rPr lang="fr-FR" b="1" dirty="0" smtClean="0">
                <a:solidFill>
                  <a:srgbClr val="FF0000"/>
                </a:solidFill>
              </a:rPr>
              <a:t>MESSAGE DE LA CNCE</a:t>
            </a:r>
            <a:endParaRPr lang="fr-FR" b="1" dirty="0">
              <a:solidFill>
                <a:srgbClr val="FF0000"/>
              </a:solidFill>
            </a:endParaRPr>
          </a:p>
        </p:txBody>
      </p:sp>
      <p:sp>
        <p:nvSpPr>
          <p:cNvPr id="3" name="Espace réservé du contenu 2"/>
          <p:cNvSpPr>
            <a:spLocks noGrp="1"/>
          </p:cNvSpPr>
          <p:nvPr>
            <p:ph idx="1"/>
          </p:nvPr>
        </p:nvSpPr>
        <p:spPr>
          <a:xfrm>
            <a:off x="251520" y="2171997"/>
            <a:ext cx="8640960" cy="4425355"/>
          </a:xfrm>
        </p:spPr>
        <p:txBody>
          <a:bodyPr>
            <a:noAutofit/>
          </a:bodyPr>
          <a:lstStyle/>
          <a:p>
            <a:r>
              <a:rPr lang="fr-FR" sz="2400" dirty="0" smtClean="0"/>
              <a:t>une procédure qui aujourd'hui se voit affublée de tous les reproches possibles "trop tardive, trop longue, trop couteuse"!</a:t>
            </a:r>
          </a:p>
          <a:p>
            <a:r>
              <a:rPr lang="fr-FR" sz="2400" dirty="0" smtClean="0"/>
              <a:t>sommes sur tous les fronts pour faire entendre la voix de la CNCE et surtout celle du public qui reste pour nous la préoccupation essentielle. </a:t>
            </a:r>
          </a:p>
          <a:p>
            <a:r>
              <a:rPr lang="fr-FR" sz="2400" dirty="0" smtClean="0"/>
              <a:t>La participation du public par voie électronique à laquelle vous faites référence, ne peut constituer qu'un moyen complémentaire d'information et d'expression au stade de l'enquête publique. </a:t>
            </a:r>
          </a:p>
          <a:p>
            <a:r>
              <a:rPr lang="fr-FR" sz="2400" dirty="0" smtClean="0"/>
              <a:t>Nous rencontrons demain le cabinet de la ministre et soyez assuré que nous vous tiendrons informés  </a:t>
            </a: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658</Words>
  <Application>Microsoft Office PowerPoint</Application>
  <PresentationFormat>Affichage à l'écran (4:3)</PresentationFormat>
  <Paragraphs>81</Paragraphs>
  <Slides>8</Slides>
  <Notes>8</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Thème Office</vt:lpstr>
      <vt:lpstr>CHOC DE SIMPLIFICATION</vt:lpstr>
      <vt:lpstr>DEUX MESURES CONCERNENT DIRECTEMENT L’EP</vt:lpstr>
      <vt:lpstr>Gagner du temps en unifiant pour un même projet les études d’impact</vt:lpstr>
      <vt:lpstr>Alléger la procédure d’enquête publique</vt:lpstr>
      <vt:lpstr>Deux groupes de travail</vt:lpstr>
      <vt:lpstr>Modalités alternatives de participation du public</vt:lpstr>
      <vt:lpstr>Mais il faut aussi être réaliste</vt:lpstr>
      <vt:lpstr>MESSAGE DE LA CNCE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CHOC DE SIMPLIFICATION</dc:title>
  <dc:creator>TTV</dc:creator>
  <cp:lastModifiedBy>Jean Baricos</cp:lastModifiedBy>
  <cp:revision>8</cp:revision>
  <dcterms:created xsi:type="dcterms:W3CDTF">2014-11-04T09:21:00Z</dcterms:created>
  <dcterms:modified xsi:type="dcterms:W3CDTF">2014-11-07T05:48:49Z</dcterms:modified>
</cp:coreProperties>
</file>